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94" r:id="rId3"/>
    <p:sldId id="292" r:id="rId4"/>
    <p:sldId id="295" r:id="rId5"/>
    <p:sldId id="296" r:id="rId6"/>
    <p:sldId id="265" r:id="rId7"/>
    <p:sldId id="267" r:id="rId8"/>
    <p:sldId id="288" r:id="rId9"/>
    <p:sldId id="272" r:id="rId10"/>
    <p:sldId id="297" r:id="rId11"/>
    <p:sldId id="298" r:id="rId12"/>
    <p:sldId id="299" r:id="rId13"/>
    <p:sldId id="273" r:id="rId14"/>
    <p:sldId id="280" r:id="rId15"/>
    <p:sldId id="28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4D4AF-EF16-449C-B5FC-6179A867064A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D2E8F-9F33-4EDA-BC88-83D4F746EF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7911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7A18-C8FA-4A6A-8809-DB5BB599CA2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D107-28A6-4B92-AC16-1D636759A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7A18-C8FA-4A6A-8809-DB5BB599CA2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D107-28A6-4B92-AC16-1D636759A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7A18-C8FA-4A6A-8809-DB5BB599CA2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D107-28A6-4B92-AC16-1D636759A63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7A18-C8FA-4A6A-8809-DB5BB599CA2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D107-28A6-4B92-AC16-1D636759A6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7A18-C8FA-4A6A-8809-DB5BB599CA2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D107-28A6-4B92-AC16-1D636759A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7A18-C8FA-4A6A-8809-DB5BB599CA2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D107-28A6-4B92-AC16-1D636759A6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7A18-C8FA-4A6A-8809-DB5BB599CA2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D107-28A6-4B92-AC16-1D636759A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7A18-C8FA-4A6A-8809-DB5BB599CA2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D107-28A6-4B92-AC16-1D636759A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7A18-C8FA-4A6A-8809-DB5BB599CA2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D107-28A6-4B92-AC16-1D636759A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7A18-C8FA-4A6A-8809-DB5BB599CA2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D107-28A6-4B92-AC16-1D636759A6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7A18-C8FA-4A6A-8809-DB5BB599CA2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D107-28A6-4B92-AC16-1D636759A6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A3A7A18-C8FA-4A6A-8809-DB5BB599CA2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6E3D107-28A6-4B92-AC16-1D636759A6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642918"/>
            <a:ext cx="8001055" cy="557216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Ассистент (помощник)по оказанию технической помощи инвалидам и лицам с ограниченными возможностями здоровья</a:t>
            </a:r>
          </a:p>
          <a:p>
            <a:pPr algn="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МБКДУ «ПМПК»</a:t>
            </a:r>
          </a:p>
          <a:p>
            <a:pPr algn="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Авдеева Анна Леонидовна  </a:t>
            </a:r>
          </a:p>
          <a:p>
            <a:pPr algn="ctr">
              <a:buNone/>
            </a:pP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558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85728"/>
            <a:ext cx="8715435" cy="5840435"/>
          </a:xfrm>
        </p:spPr>
        <p:txBody>
          <a:bodyPr/>
          <a:lstStyle/>
          <a:p>
            <a:pPr lvl="0">
              <a:buNone/>
            </a:pPr>
            <a:endParaRPr lang="ru-RU" b="1" u="sng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b="1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получить услуги ассистента ребенку с ОВЗ, инвалиду</a:t>
            </a:r>
            <a:r>
              <a:rPr lang="ru-RU" dirty="0" smtClean="0"/>
              <a:t>?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algn="ctr"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Услуги ассистента (помощника) могут получить дети со сложными ограничениями здоровья  в возрасте от 7 (6,5) до 18 лет, с наличием статуса «ребёнок-инвалид» и имеющие 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и 3 степень ограничения основных категорий жизнедеятельности, подтверждённую справкой МСЭ, индивидуальной программой реабилитации  и </a:t>
            </a:r>
            <a:r>
              <a:rPr lang="ru-RU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(ИПРА), заключением ПМПК.</a:t>
            </a:r>
          </a:p>
          <a:p>
            <a:pPr lvl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85728"/>
            <a:ext cx="8501121" cy="628654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Порядок предоставления услуги сопровождения в условиях образовательной организации (учреждения):</a:t>
            </a:r>
          </a:p>
          <a:p>
            <a:pPr marL="457200" lvl="0" indent="-4572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об оказании услуг сопровождения  принимает ОО (учреждение),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которой обучается ребёнок, потому что именно школа заключает договор и оплачивает услуги  ассистента (помощника).</a:t>
            </a:r>
          </a:p>
          <a:p>
            <a:pPr marL="457200" lvl="0" indent="-457200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Родители  подают заявление в ОО (учреждение) о предоставлении услуг ассистента,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предъявив  подлинники справки МСЭ, ИПРА, заключения ПМПК. К заявлению   прикладываются только копии выше названных документов. </a:t>
            </a:r>
          </a:p>
          <a:p>
            <a:pPr marL="457200" indent="-457200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ОО(учреждение) проверяет соответствие поданных документов с выдвинутыми условиями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но не оценивает необходимость услуги. Это уже установлено МСЭ, ИПР, Заключением ПМПК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lvl="0" indent="-45720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85728"/>
            <a:ext cx="8572559" cy="6357982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Руководитель ОО (учреждения) заключает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соглашение (договор) с родителями; договор о возмездном оказании услуг, с лицом, оказывающим услуги ассистента в ОО,  в котором будут указаны обязанности ассистента, определен график  присутствия  и содержание  процесса сопровождения, форма отчетности.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Предоставление услуг по сопровождению детей-инвалидов со сложными ограничениями здоровья в ОО (учреждениях) определяется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локальным актом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которым и  определяется круг обязанностей ассистента по сопровождению ребёнка с ОВЗ  с учетом всех особенностей функционирования  ОО(учреждения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285728"/>
            <a:ext cx="8411424" cy="620000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FontTx/>
              <a:buNone/>
              <a:tabLst>
                <a:tab pos="0" algn="l"/>
              </a:tabLst>
            </a:pPr>
            <a:r>
              <a:rPr lang="ru-RU" alt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Содержание, объём,  сроки, количество предоставляемых услуг технического сопровождения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определяется прежде всего ИПРА, заключением ПМПК,  индивидуальной образовательной программой и индивидуальным образовательным маршрутом обучающегося со сложными ограничениями  здоровья. </a:t>
            </a:r>
          </a:p>
          <a:p>
            <a:pPr marL="0" indent="0" algn="just">
              <a:lnSpc>
                <a:spcPct val="90000"/>
              </a:lnSpc>
              <a:buFontTx/>
              <a:buNone/>
              <a:tabLst>
                <a:tab pos="0" algn="l"/>
              </a:tabLst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Образовательное учреждение по согласованию с родителями может  самостоятельно определить потребность ребёнка со сложными ограничениями возможностей здоровья.  Но в этом случае необходимо дать обоснованные рекомендации для дополнения ИПРА и для соответствующего заключения ПМПК, так как только эти документы являются официальными основаниями для  оказания услуг сопровождения.</a:t>
            </a:r>
            <a:endParaRPr lang="ru-RU" altLang="ru-RU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355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4282" y="285728"/>
            <a:ext cx="8462174" cy="607223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Образовательная организация обязана предоставить соответствующего ассистента (помощника);</a:t>
            </a:r>
          </a:p>
          <a:p>
            <a:pPr>
              <a:buNone/>
            </a:pP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практике зачастую ассистентами становятся сами родители, которые сопровождают и оказывают техническую помощь своим детям в образовательном процессе.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686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620688"/>
            <a:ext cx="8246720" cy="580870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idx="1"/>
          </p:nvPr>
        </p:nvSpPr>
        <p:spPr>
          <a:xfrm>
            <a:off x="214313" y="214313"/>
            <a:ext cx="8643937" cy="6143625"/>
          </a:xfrm>
        </p:spPr>
        <p:txBody>
          <a:bodyPr/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нормативных актах, регулирующих вопросы организации учебного процесса для детей с ОВЗ, встречается понятие  «ассистент (помощник)».  Очень часто люди этого помощника называют тьютором. 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sz="3600" b="1" i="1" u="sng" dirty="0" smtClean="0">
                <a:latin typeface="Times New Roman" pitchFamily="18" charset="0"/>
                <a:cs typeface="Times New Roman" pitchFamily="18" charset="0"/>
              </a:rPr>
              <a:t>На самом деле кто такой ассистент (помощник), какую трудовую функцию он выполняет в ОО (учреждении)?</a:t>
            </a:r>
            <a:endParaRPr lang="ru-RU" sz="36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428604"/>
            <a:ext cx="8143931" cy="569755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ru-RU" sz="3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ассистенту не предъявляются требования  по наличию специального образования или иных квалификационных требований.</a:t>
            </a:r>
          </a:p>
          <a:p>
            <a:pPr>
              <a:buNone/>
            </a:pPr>
            <a:endParaRPr lang="ru-RU" sz="3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Деятельность ассистента (помощника) в ОО регламентируют ряд документов федерального уровня:</a:t>
            </a:r>
          </a:p>
          <a:p>
            <a:pPr>
              <a:buFont typeface="Wingdings" pitchFamily="2" charset="2"/>
              <a:buChar char="ü"/>
            </a:pP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85728"/>
            <a:ext cx="8429683" cy="5840435"/>
          </a:xfrm>
        </p:spPr>
        <p:txBody>
          <a:bodyPr/>
          <a:lstStyle/>
          <a:p>
            <a:pPr lvl="0">
              <a:buFont typeface="Wingdings" pitchFamily="2" charset="2"/>
              <a:buChar char="ü"/>
            </a:pP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статье 79 Закона от 29 декабря 2012 г. № 273-ФЗ 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четко прописано, что ассистенты (помощники) оказывают техническую помощь детям с ОВЗ и детям-инвалидам:</a:t>
            </a:r>
          </a:p>
          <a:p>
            <a:pPr lvl="0">
              <a:buNone/>
            </a:pP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переносят инвалидные коляски;</a:t>
            </a:r>
          </a:p>
          <a:p>
            <a:pPr lvl="0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сопровождают обучающихся при посещении туалетных помещений, столовой;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ориентируют ребенка в здании </a:t>
            </a:r>
            <a:r>
              <a:rPr lang="ru-RU" b="1" i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образовательной организации.</a:t>
            </a:r>
            <a:endParaRPr lang="ru-RU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85728"/>
            <a:ext cx="8429683" cy="5840435"/>
          </a:xfrm>
        </p:spPr>
        <p:txBody>
          <a:bodyPr/>
          <a:lstStyle/>
          <a:p>
            <a:pPr lvl="0">
              <a:buFont typeface="Wingdings" pitchFamily="2" charset="2"/>
              <a:buChar char="ü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В приказе Министерства образования и науки РФ от 17.07.2015г № 1015 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указывается на необходимость создания специальных условий обучения, в том числе предоставление услуг ассистента, оказывающего необходимую помощь. Также о задачах ассистента отдельно говориться в положениях по организации итоговой аттестации (ГИА, ЕГЭ).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428604"/>
            <a:ext cx="8534752" cy="5786478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В приказе Минтруда России от 12.04.2017 N 351н </a:t>
            </a:r>
          </a:p>
          <a:p>
            <a:pPr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"Об утверждении профессионального стандарта "Ассистент (помощник) по оказанию технической помощи инвалидам и лицам с ограниченными возможностями здоровья" (Зарегистрировано в Минюсте России 04.05.2017 N 46612) прописано:</a:t>
            </a:r>
          </a:p>
          <a:p>
            <a:pPr>
              <a:buNone/>
            </a:pPr>
            <a:endParaRPr lang="ru-RU" altLang="ru-RU" b="1" i="1" u="sng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261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7158" y="285728"/>
            <a:ext cx="8429683" cy="6572272"/>
          </a:xfrm>
        </p:spPr>
        <p:txBody>
          <a:bodyPr/>
          <a:lstStyle/>
          <a:p>
            <a:pPr algn="ctr">
              <a:buNone/>
            </a:pP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u="sng" dirty="0" smtClean="0"/>
              <a:t>Основной целью ассистента (помощника) является: </a:t>
            </a:r>
          </a:p>
          <a:p>
            <a:pPr>
              <a:buNone/>
            </a:pPr>
            <a:endParaRPr lang="ru-RU" sz="2800" b="1" u="sng" dirty="0" smtClean="0"/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Оказание технической помощи инвалидам и лицам с ограниченными возможностями здоровья для осуществления возможности вести независимый образ жизни и активно участвовать во всех аспектах жизнедеятельности.</a:t>
            </a:r>
            <a:endParaRPr lang="ru-RU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418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7" y="285728"/>
            <a:ext cx="8715404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u="sng" dirty="0" smtClean="0"/>
              <a:t>Трудовые функции:</a:t>
            </a:r>
          </a:p>
          <a:p>
            <a:pPr>
              <a:buNone/>
            </a:pPr>
            <a:endParaRPr lang="ru-RU" b="1" u="sng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ОКАЗАНИЕ ТЕХНИЧЕСКОЙ ПОМОЩИ ИНВАЛИДАМ И ЛИЦАМ С ОГРАНИЧЕННЫМИ ВОЗМОЖНОСТЯМИ ЗДОРОВЬЯ ПРИ НАРУШЕНИИ СПОСОБНОСТИ К САМООБСЛУЖИВАНИЮ  (дети с ТМНР);</a:t>
            </a:r>
          </a:p>
          <a:p>
            <a:pPr>
              <a:buFont typeface="Arial" pitchFamily="34" charset="0"/>
              <a:buChar char="•"/>
            </a:pPr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ОКАЗАНИЕ ТЕХНИЧЕСКОЙ ПОМОЩИ ИНВАЛИДАМ И ЛИЦАМ С ОГРАНИЧЕННЫМИ ВОЗМОЖНОСТЯМИ ЗДОРОВЬЯ ПРИ НАРУШЕНИИ СПОСОБНОСТИ К ПЕРЕДВИЖЕНИЮ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с нарушениями опорно-двигательного аппарата);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ОКАЗАНИЕ ТЕХНИЧЕСКОЙ ПОМОЩИ ИНВАЛИДАМ И ЛИЦАМ С ОГРАНИЧЕННЫМИ ВОЗМОЖНОСТЯМИ ЗДОРОВЬЯ ПРИ НАРУШЕНИИ СПОСОБНОСТИ К ОРИЕНТАЦИИ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(дети с нарушениями слуха и зрения)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418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85225" cy="882633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endParaRPr lang="ru-RU" alt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404664"/>
            <a:ext cx="8640960" cy="6192688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ОКАЗАНИЕ ТЕХНИЧЕСКОЙ ПОМОЩИ ИНВАЛИДАМ И ЛИЦАМ С ОГРАНИЧЕННЫМИ ВОЗМОЖНОСТЯМИ ЗДОРОВЬЯ ПРИ НАРУШЕНИИ СПОСОБНОСТИ К ОБЩЕНИЮ (дети с РАС )</a:t>
            </a:r>
          </a:p>
          <a:p>
            <a:pPr algn="just">
              <a:buFontTx/>
              <a:buNone/>
            </a:pP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ru-RU" altLang="ru-RU" sz="2800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111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1314</TotalTime>
  <Words>671</Words>
  <Application>Microsoft Office PowerPoint</Application>
  <PresentationFormat>Экран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 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ДЕТСКАЯ  ГИПЕРАКТИВНОСТЬ</dc:title>
  <dc:creator>Leon</dc:creator>
  <cp:lastModifiedBy>user</cp:lastModifiedBy>
  <cp:revision>92</cp:revision>
  <dcterms:created xsi:type="dcterms:W3CDTF">2014-03-24T16:10:45Z</dcterms:created>
  <dcterms:modified xsi:type="dcterms:W3CDTF">2018-11-08T10:47:48Z</dcterms:modified>
</cp:coreProperties>
</file>